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07" r:id="rId2"/>
    <p:sldId id="261" r:id="rId3"/>
    <p:sldId id="289" r:id="rId4"/>
    <p:sldId id="290" r:id="rId5"/>
    <p:sldId id="291" r:id="rId6"/>
    <p:sldId id="308" r:id="rId7"/>
    <p:sldId id="296" r:id="rId8"/>
    <p:sldId id="297" r:id="rId9"/>
    <p:sldId id="301" r:id="rId10"/>
    <p:sldId id="302" r:id="rId11"/>
    <p:sldId id="309" r:id="rId12"/>
    <p:sldId id="298" r:id="rId13"/>
    <p:sldId id="310" r:id="rId14"/>
    <p:sldId id="299" r:id="rId15"/>
    <p:sldId id="311" r:id="rId16"/>
    <p:sldId id="300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8A82"/>
    <a:srgbClr val="ECF4F4"/>
    <a:srgbClr val="B6F4F0"/>
    <a:srgbClr val="669900"/>
    <a:srgbClr val="002B41"/>
    <a:srgbClr val="D7DCE6"/>
    <a:srgbClr val="FFFFFF"/>
    <a:srgbClr val="000000"/>
    <a:srgbClr val="FF0000"/>
    <a:srgbClr val="5667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4660"/>
  </p:normalViewPr>
  <p:slideViewPr>
    <p:cSldViewPr snapToGrid="0">
      <p:cViewPr>
        <p:scale>
          <a:sx n="75" d="100"/>
          <a:sy n="75" d="100"/>
        </p:scale>
        <p:origin x="1176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8BD82-665D-4BC5-AAE2-04BFAF799A0F}" type="datetimeFigureOut">
              <a:rPr lang="zh-CN" altLang="en-US" smtClean="0"/>
              <a:t>2023/8/7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BA7EBA-05B1-494D-A7B8-D7C49BED02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080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B123D-DFB8-4EEC-8F62-855F0B71B23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635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>
            <a:extLst>
              <a:ext uri="{FF2B5EF4-FFF2-40B4-BE49-F238E27FC236}">
                <a16:creationId xmlns:a16="http://schemas.microsoft.com/office/drawing/2014/main" id="{961EE43A-4CFD-4F79-B40D-5193D66CD6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7170" name="备注占位符 2">
            <a:extLst>
              <a:ext uri="{FF2B5EF4-FFF2-40B4-BE49-F238E27FC236}">
                <a16:creationId xmlns:a16="http://schemas.microsoft.com/office/drawing/2014/main" id="{52B63C82-9480-4EA2-A4C7-6C3D0F681F6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7171" name="灯片编号占位符 3">
            <a:extLst>
              <a:ext uri="{FF2B5EF4-FFF2-40B4-BE49-F238E27FC236}">
                <a16:creationId xmlns:a16="http://schemas.microsoft.com/office/drawing/2014/main" id="{2FEAEEC2-3BD4-4491-BCB7-20A0F77EA5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/>
            <a:fld id="{44FC09FE-69FD-4FFE-9D87-06BDD158BA5E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 fontAlgn="base"/>
              <a:t>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011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>
            <a:extLst>
              <a:ext uri="{FF2B5EF4-FFF2-40B4-BE49-F238E27FC236}">
                <a16:creationId xmlns:a16="http://schemas.microsoft.com/office/drawing/2014/main" id="{961EE43A-4CFD-4F79-B40D-5193D66CD6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7170" name="备注占位符 2">
            <a:extLst>
              <a:ext uri="{FF2B5EF4-FFF2-40B4-BE49-F238E27FC236}">
                <a16:creationId xmlns:a16="http://schemas.microsoft.com/office/drawing/2014/main" id="{52B63C82-9480-4EA2-A4C7-6C3D0F681F6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7171" name="灯片编号占位符 3">
            <a:extLst>
              <a:ext uri="{FF2B5EF4-FFF2-40B4-BE49-F238E27FC236}">
                <a16:creationId xmlns:a16="http://schemas.microsoft.com/office/drawing/2014/main" id="{2FEAEEC2-3BD4-4491-BCB7-20A0F77EA5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/>
            <a:fld id="{44FC09FE-69FD-4FFE-9D87-06BDD158BA5E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 fontAlgn="base"/>
              <a:t>6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5015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>
            <a:extLst>
              <a:ext uri="{FF2B5EF4-FFF2-40B4-BE49-F238E27FC236}">
                <a16:creationId xmlns:a16="http://schemas.microsoft.com/office/drawing/2014/main" id="{961EE43A-4CFD-4F79-B40D-5193D66CD6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7170" name="备注占位符 2">
            <a:extLst>
              <a:ext uri="{FF2B5EF4-FFF2-40B4-BE49-F238E27FC236}">
                <a16:creationId xmlns:a16="http://schemas.microsoft.com/office/drawing/2014/main" id="{52B63C82-9480-4EA2-A4C7-6C3D0F681F6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7171" name="灯片编号占位符 3">
            <a:extLst>
              <a:ext uri="{FF2B5EF4-FFF2-40B4-BE49-F238E27FC236}">
                <a16:creationId xmlns:a16="http://schemas.microsoft.com/office/drawing/2014/main" id="{2FEAEEC2-3BD4-4491-BCB7-20A0F77EA5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/>
            <a:fld id="{44FC09FE-69FD-4FFE-9D87-06BDD158BA5E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 fontAlgn="base"/>
              <a:t>11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4154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>
            <a:extLst>
              <a:ext uri="{FF2B5EF4-FFF2-40B4-BE49-F238E27FC236}">
                <a16:creationId xmlns:a16="http://schemas.microsoft.com/office/drawing/2014/main" id="{961EE43A-4CFD-4F79-B40D-5193D66CD6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7170" name="备注占位符 2">
            <a:extLst>
              <a:ext uri="{FF2B5EF4-FFF2-40B4-BE49-F238E27FC236}">
                <a16:creationId xmlns:a16="http://schemas.microsoft.com/office/drawing/2014/main" id="{52B63C82-9480-4EA2-A4C7-6C3D0F681F6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7171" name="灯片编号占位符 3">
            <a:extLst>
              <a:ext uri="{FF2B5EF4-FFF2-40B4-BE49-F238E27FC236}">
                <a16:creationId xmlns:a16="http://schemas.microsoft.com/office/drawing/2014/main" id="{2FEAEEC2-3BD4-4491-BCB7-20A0F77EA5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/>
            <a:fld id="{44FC09FE-69FD-4FFE-9D87-06BDD158BA5E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 fontAlgn="base"/>
              <a:t>13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832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>
            <a:extLst>
              <a:ext uri="{FF2B5EF4-FFF2-40B4-BE49-F238E27FC236}">
                <a16:creationId xmlns:a16="http://schemas.microsoft.com/office/drawing/2014/main" id="{961EE43A-4CFD-4F79-B40D-5193D66CD6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7170" name="备注占位符 2">
            <a:extLst>
              <a:ext uri="{FF2B5EF4-FFF2-40B4-BE49-F238E27FC236}">
                <a16:creationId xmlns:a16="http://schemas.microsoft.com/office/drawing/2014/main" id="{52B63C82-9480-4EA2-A4C7-6C3D0F681F6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7171" name="灯片编号占位符 3">
            <a:extLst>
              <a:ext uri="{FF2B5EF4-FFF2-40B4-BE49-F238E27FC236}">
                <a16:creationId xmlns:a16="http://schemas.microsoft.com/office/drawing/2014/main" id="{2FEAEEC2-3BD4-4491-BCB7-20A0F77EA5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/>
            <a:fld id="{44FC09FE-69FD-4FFE-9D87-06BDD158BA5E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 fontAlgn="base"/>
              <a:t>15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632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1917073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130C6-71E4-49A8-A7DF-01F59C052E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100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130C6-71E4-49A8-A7DF-01F59C052E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123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93000"/>
                </a:schemeClr>
              </a:gs>
              <a:gs pos="69000">
                <a:schemeClr val="tx1">
                  <a:alpha val="97000"/>
                </a:schemeClr>
              </a:gs>
              <a:gs pos="83000">
                <a:schemeClr val="tx1">
                  <a:alpha val="98000"/>
                </a:schemeClr>
              </a:gs>
              <a:gs pos="100000">
                <a:schemeClr val="tx1">
                  <a:alpha val="9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00145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8E25F0B4-7F92-4D2B-A302-D7892337C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3F85B53D-7C50-479E-A32B-CB0657941247}" type="datetimeFigureOut">
              <a:rPr lang="zh-CN" altLang="en-US"/>
              <a:pPr>
                <a:defRPr/>
              </a:pPr>
              <a:t>2023/8/7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5751CD6F-ACF8-4D69-844E-7B6E5C0F7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12142EF6-7458-4A18-80C8-1DF621422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1B94C540-C782-40E7-89C2-4999917113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65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16000" y="365126"/>
            <a:ext cx="11160000" cy="64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6000" y="1320801"/>
            <a:ext cx="11160000" cy="4856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16001" y="6356352"/>
            <a:ext cx="20324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989733" y="6356352"/>
            <a:ext cx="686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130C6-71E4-49A8-A7DF-01F59C052E9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110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sz="2400" kern="1200" spc="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40000"/>
              <a:lumOff val="60000"/>
            </a:schemeClr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40000"/>
              <a:lumOff val="60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40000"/>
              <a:lumOff val="60000"/>
            </a:schemeClr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40000"/>
              <a:lumOff val="60000"/>
            </a:schemeClr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40000"/>
              <a:lumOff val="60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1E4C7987-B7A0-1664-3F23-091B5CC1F314}"/>
              </a:ext>
            </a:extLst>
          </p:cNvPr>
          <p:cNvSpPr txBox="1"/>
          <p:nvPr/>
        </p:nvSpPr>
        <p:spPr>
          <a:xfrm>
            <a:off x="1387017" y="1773547"/>
            <a:ext cx="9417963" cy="1829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rPr>
              <a:t>重庆轨道交通飞雪寺站、虎溪站室内空间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4000" b="1" dirty="0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rPr>
              <a:t>公共艺术设计方案竞赛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A758E08-FD24-2EF5-BA88-78BB640C5B1F}"/>
              </a:ext>
            </a:extLst>
          </p:cNvPr>
          <p:cNvSpPr txBox="1"/>
          <p:nvPr/>
        </p:nvSpPr>
        <p:spPr>
          <a:xfrm>
            <a:off x="2923231" y="4958319"/>
            <a:ext cx="634554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sz="3200" dirty="0">
                <a:solidFill>
                  <a:srgbClr val="158A82"/>
                </a:solidFill>
              </a:rPr>
              <a:t>【</a:t>
            </a:r>
            <a:r>
              <a:rPr lang="zh-CN" altLang="en-US" sz="3200" dirty="0">
                <a:solidFill>
                  <a:srgbClr val="158A82"/>
                </a:solidFill>
              </a:rPr>
              <a:t>资格预审</a:t>
            </a:r>
            <a:r>
              <a:rPr lang="en-US" altLang="zh-CN" sz="3200" dirty="0">
                <a:solidFill>
                  <a:srgbClr val="158A82"/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71640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" hidden="1"/>
          <p:cNvSpPr txBox="1"/>
          <p:nvPr/>
        </p:nvSpPr>
        <p:spPr>
          <a:xfrm>
            <a:off x="-355600" y="1803400"/>
            <a:ext cx="420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/>
              <a:t>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</a:t>
            </a:r>
            <a:endParaRPr lang="zh-CN" altLang="en-US" sz="133"/>
          </a:p>
        </p:txBody>
      </p:sp>
      <p:sp>
        <p:nvSpPr>
          <p:cNvPr id="7" name="矩形 6"/>
          <p:cNvSpPr/>
          <p:nvPr/>
        </p:nvSpPr>
        <p:spPr>
          <a:xfrm>
            <a:off x="6261100" y="3642181"/>
            <a:ext cx="5654381" cy="30992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61100" y="284402"/>
            <a:ext cx="5654381" cy="31445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3585" y="1118413"/>
            <a:ext cx="472230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XXXXX</a:t>
            </a:r>
            <a:r>
              <a:rPr lang="zh-CN" altLang="en-US" sz="3200" b="1" dirty="0"/>
              <a:t>（项目名称）</a:t>
            </a:r>
            <a:endParaRPr lang="en-US" altLang="zh-CN" sz="3200" b="1" dirty="0"/>
          </a:p>
          <a:p>
            <a:r>
              <a:rPr lang="zh-CN" altLang="en-US" dirty="0"/>
              <a:t>    </a:t>
            </a:r>
            <a:endParaRPr lang="en-US" altLang="zh-CN" dirty="0"/>
          </a:p>
          <a:p>
            <a:r>
              <a:rPr lang="zh-CN" altLang="en-US" dirty="0"/>
              <a:t>建筑规模：</a:t>
            </a:r>
            <a:r>
              <a:rPr lang="en-US" altLang="zh-CN" dirty="0"/>
              <a:t>xx</a:t>
            </a:r>
            <a:r>
              <a:rPr lang="zh-CN" altLang="en-US" dirty="0"/>
              <a:t>万平方米</a:t>
            </a:r>
            <a:endParaRPr lang="en-US" altLang="zh-CN" dirty="0"/>
          </a:p>
          <a:p>
            <a:r>
              <a:rPr lang="zh-CN" altLang="en-US" dirty="0"/>
              <a:t>项目地点：</a:t>
            </a:r>
            <a:r>
              <a:rPr lang="en-US" altLang="zh-CN" dirty="0"/>
              <a:t>……</a:t>
            </a:r>
          </a:p>
          <a:p>
            <a:r>
              <a:rPr lang="zh-CN" altLang="en-US" dirty="0"/>
              <a:t>设计时间：</a:t>
            </a:r>
            <a:r>
              <a:rPr lang="en-US" altLang="zh-CN" dirty="0"/>
              <a:t>……</a:t>
            </a:r>
          </a:p>
          <a:p>
            <a:r>
              <a:rPr lang="zh-CN" altLang="en-US" dirty="0"/>
              <a:t>设计理念：</a:t>
            </a:r>
            <a:r>
              <a:rPr lang="en-US" altLang="zh-CN" dirty="0"/>
              <a:t>……</a:t>
            </a:r>
          </a:p>
          <a:p>
            <a:r>
              <a:rPr lang="zh-CN" altLang="en-US" dirty="0"/>
              <a:t>设计成员：</a:t>
            </a:r>
            <a:r>
              <a:rPr lang="en-US" altLang="zh-CN" dirty="0"/>
              <a:t>…….</a:t>
            </a:r>
          </a:p>
          <a:p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409435" y="3642182"/>
            <a:ext cx="5654381" cy="30992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729670CB-D8DA-0CFE-275D-D76EA52F5C42}"/>
              </a:ext>
            </a:extLst>
          </p:cNvPr>
          <p:cNvSpPr txBox="1"/>
          <p:nvPr/>
        </p:nvSpPr>
        <p:spPr>
          <a:xfrm>
            <a:off x="212753" y="0"/>
            <a:ext cx="3416320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sz="2800" dirty="0"/>
              <a:t>首席设计师业绩介绍</a:t>
            </a:r>
          </a:p>
        </p:txBody>
      </p:sp>
    </p:spTree>
    <p:extLst>
      <p:ext uri="{BB962C8B-B14F-4D97-AF65-F5344CB8AC3E}">
        <p14:creationId xmlns:p14="http://schemas.microsoft.com/office/powerpoint/2010/main" val="295538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8" name="PA-直接连接符 6">
            <a:extLst>
              <a:ext uri="{FF2B5EF4-FFF2-40B4-BE49-F238E27FC236}">
                <a16:creationId xmlns:a16="http://schemas.microsoft.com/office/drawing/2014/main" id="{74ADA7C2-7776-4B20-9054-E9D593EC7A50}"/>
              </a:ext>
            </a:extLst>
          </p:cNvPr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9745663" y="0"/>
            <a:ext cx="0" cy="4240213"/>
          </a:xfrm>
          <a:prstGeom prst="line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1" name="PA-直接连接符 7">
            <a:extLst>
              <a:ext uri="{FF2B5EF4-FFF2-40B4-BE49-F238E27FC236}">
                <a16:creationId xmlns:a16="http://schemas.microsoft.com/office/drawing/2014/main" id="{43F508F7-109F-49D4-98A3-B1AA12F3A8F7}"/>
              </a:ext>
            </a:extLst>
          </p:cNvPr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1524000" y="3708400"/>
            <a:ext cx="9144000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PA-直接连接符 6">
            <a:extLst>
              <a:ext uri="{FF2B5EF4-FFF2-40B4-BE49-F238E27FC236}">
                <a16:creationId xmlns:a16="http://schemas.microsoft.com/office/drawing/2014/main" id="{DC6E5F6D-BC5F-441E-86D0-885B1FBF1D57}"/>
              </a:ext>
            </a:extLst>
          </p:cNvPr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745663" y="0"/>
            <a:ext cx="0" cy="4240213"/>
          </a:xfrm>
          <a:prstGeom prst="line">
            <a:avLst/>
          </a:prstGeom>
          <a:noFill/>
          <a:ln w="19050">
            <a:solidFill>
              <a:srgbClr val="158A8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PA-标题 5">
            <a:extLst>
              <a:ext uri="{FF2B5EF4-FFF2-40B4-BE49-F238E27FC236}">
                <a16:creationId xmlns:a16="http://schemas.microsoft.com/office/drawing/2014/main" id="{DDD33DBF-1B4E-4A04-AC40-FAAAD9D8320E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834797" y="2481264"/>
            <a:ext cx="3262432" cy="9058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dirty="0"/>
              <a:t>报名团队介绍</a:t>
            </a:r>
          </a:p>
        </p:txBody>
      </p:sp>
      <p:cxnSp>
        <p:nvCxnSpPr>
          <p:cNvPr id="14" name="PA-直接连接符 7">
            <a:extLst>
              <a:ext uri="{FF2B5EF4-FFF2-40B4-BE49-F238E27FC236}">
                <a16:creationId xmlns:a16="http://schemas.microsoft.com/office/drawing/2014/main" id="{52EC1D53-CA08-4A76-8CDD-6595E30634BB}"/>
              </a:ext>
            </a:extLst>
          </p:cNvPr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1524000" y="3708400"/>
            <a:ext cx="9144000" cy="0"/>
          </a:xfrm>
          <a:prstGeom prst="line">
            <a:avLst/>
          </a:prstGeom>
          <a:noFill/>
          <a:ln w="6350">
            <a:solidFill>
              <a:srgbClr val="158A8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PA-标题 5">
            <a:extLst>
              <a:ext uri="{FF2B5EF4-FFF2-40B4-BE49-F238E27FC236}">
                <a16:creationId xmlns:a16="http://schemas.microsoft.com/office/drawing/2014/main" id="{026FBD37-06D0-466A-A09D-0761820E77BF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837738" y="2639442"/>
            <a:ext cx="906463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altLang="zh-CN" sz="4000" b="1" dirty="0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rPr>
              <a:t>03</a:t>
            </a:r>
            <a:endParaRPr lang="zh-CN" altLang="en-US" sz="4000" b="1" dirty="0">
              <a:gradFill flip="none" rotWithShape="1">
                <a:gsLst>
                  <a:gs pos="0">
                    <a:srgbClr val="159857"/>
                  </a:gs>
                  <a:gs pos="100000">
                    <a:srgbClr val="155798"/>
                  </a:gs>
                </a:gsLst>
                <a:lin ang="2700000" scaled="1"/>
                <a:tileRect/>
              </a:gradFill>
              <a:latin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701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" hidden="1"/>
          <p:cNvSpPr txBox="1"/>
          <p:nvPr/>
        </p:nvSpPr>
        <p:spPr>
          <a:xfrm>
            <a:off x="-355600" y="1803400"/>
            <a:ext cx="420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/>
              <a:t>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</a:t>
            </a:r>
            <a:endParaRPr lang="zh-CN" altLang="en-US" sz="133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4141C0-1484-4632-A361-62E83CE3459E}"/>
              </a:ext>
            </a:extLst>
          </p:cNvPr>
          <p:cNvSpPr/>
          <p:nvPr/>
        </p:nvSpPr>
        <p:spPr>
          <a:xfrm>
            <a:off x="443586" y="635281"/>
            <a:ext cx="628741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团队主要设计人员介绍</a:t>
            </a:r>
          </a:p>
        </p:txBody>
      </p:sp>
      <p:graphicFrame>
        <p:nvGraphicFramePr>
          <p:cNvPr id="6" name="表格 -1"/>
          <p:cNvGraphicFramePr/>
          <p:nvPr>
            <p:extLst>
              <p:ext uri="{D42A27DB-BD31-4B8C-83A1-F6EECF244321}">
                <p14:modId xmlns:p14="http://schemas.microsoft.com/office/powerpoint/2010/main" val="2641116873"/>
              </p:ext>
            </p:extLst>
          </p:nvPr>
        </p:nvGraphicFramePr>
        <p:xfrm>
          <a:off x="409434" y="1493116"/>
          <a:ext cx="11020566" cy="205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5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9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55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972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 kern="1200" dirty="0">
                          <a:solidFill>
                            <a:schemeClr val="bg1"/>
                          </a:solidFill>
                          <a:latin typeface="Times New Roman" panose="02020503050405090304" pitchFamily="18" charset="0"/>
                          <a:ea typeface="+mn-ea"/>
                          <a:cs typeface="Times New Roman" panose="02020503050405090304" pitchFamily="18" charset="0"/>
                        </a:rPr>
                        <a:t>团队</a:t>
                      </a: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58A8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姓名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58A8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单位职务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58A8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从业时间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58A8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专业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58A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503050405090304" pitchFamily="18" charset="0"/>
                          <a:ea typeface="+mn-ea"/>
                          <a:cs typeface="Times New Roman" panose="02020503050405090304" pitchFamily="18" charset="0"/>
                        </a:rPr>
                        <a:t> 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Times New Roman" panose="02020503050405090304" pitchFamily="18" charset="0"/>
                          <a:ea typeface="+mn-ea"/>
                          <a:cs typeface="Times New Roman" panose="02020503050405090304" pitchFamily="18" charset="0"/>
                        </a:rPr>
                        <a:t>首席设计师</a:t>
                      </a:r>
                      <a:endParaRPr lang="en-US" altLang="zh-CN" sz="1600" b="0" kern="1200" dirty="0">
                        <a:solidFill>
                          <a:schemeClr val="tx1"/>
                        </a:solidFill>
                        <a:latin typeface="Times New Roman" panose="02020503050405090304" pitchFamily="18" charset="0"/>
                        <a:ea typeface="+mn-ea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5600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503050405090304" pitchFamily="18" charset="0"/>
                          <a:ea typeface="+mn-ea"/>
                          <a:cs typeface="Times New Roman" panose="02020503050405090304" pitchFamily="18" charset="0"/>
                        </a:rPr>
                        <a:t> </a:t>
                      </a:r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Times New Roman" panose="02020503050405090304" pitchFamily="18" charset="0"/>
                          <a:ea typeface="+mn-ea"/>
                          <a:cs typeface="Times New Roman" panose="02020503050405090304" pitchFamily="18" charset="0"/>
                        </a:rPr>
                        <a:t>项目组成员</a:t>
                      </a:r>
                      <a:endParaRPr lang="en-US" altLang="zh-CN" sz="1600" b="0" kern="1200" dirty="0">
                        <a:solidFill>
                          <a:schemeClr val="tx1"/>
                        </a:solidFill>
                        <a:latin typeface="Times New Roman" panose="02020503050405090304" pitchFamily="18" charset="0"/>
                        <a:ea typeface="+mn-ea"/>
                        <a:cs typeface="Times New Roman" panose="02020503050405090304" pitchFamily="18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600">
                <a:tc vMerge="1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5600">
                <a:tc vMerge="1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5600">
                <a:tc vMerge="1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76">
            <a:extLst>
              <a:ext uri="{FF2B5EF4-FFF2-40B4-BE49-F238E27FC236}">
                <a16:creationId xmlns:a16="http://schemas.microsoft.com/office/drawing/2014/main" id="{406A4C80-63E7-FDC2-1B88-47ABA57F24AC}"/>
              </a:ext>
            </a:extLst>
          </p:cNvPr>
          <p:cNvSpPr txBox="1"/>
          <p:nvPr/>
        </p:nvSpPr>
        <p:spPr>
          <a:xfrm>
            <a:off x="409434" y="0"/>
            <a:ext cx="2339102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sz="2800" dirty="0"/>
              <a:t>报名团队介绍</a:t>
            </a:r>
          </a:p>
        </p:txBody>
      </p:sp>
    </p:spTree>
    <p:extLst>
      <p:ext uri="{BB962C8B-B14F-4D97-AF65-F5344CB8AC3E}">
        <p14:creationId xmlns:p14="http://schemas.microsoft.com/office/powerpoint/2010/main" val="234797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8" name="PA-直接连接符 6">
            <a:extLst>
              <a:ext uri="{FF2B5EF4-FFF2-40B4-BE49-F238E27FC236}">
                <a16:creationId xmlns:a16="http://schemas.microsoft.com/office/drawing/2014/main" id="{74ADA7C2-7776-4B20-9054-E9D593EC7A50}"/>
              </a:ext>
            </a:extLst>
          </p:cNvPr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9745663" y="0"/>
            <a:ext cx="0" cy="4240213"/>
          </a:xfrm>
          <a:prstGeom prst="line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1" name="PA-直接连接符 7">
            <a:extLst>
              <a:ext uri="{FF2B5EF4-FFF2-40B4-BE49-F238E27FC236}">
                <a16:creationId xmlns:a16="http://schemas.microsoft.com/office/drawing/2014/main" id="{43F508F7-109F-49D4-98A3-B1AA12F3A8F7}"/>
              </a:ext>
            </a:extLst>
          </p:cNvPr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1524000" y="3708400"/>
            <a:ext cx="9144000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PA-直接连接符 6">
            <a:extLst>
              <a:ext uri="{FF2B5EF4-FFF2-40B4-BE49-F238E27FC236}">
                <a16:creationId xmlns:a16="http://schemas.microsoft.com/office/drawing/2014/main" id="{DC6E5F6D-BC5F-441E-86D0-885B1FBF1D57}"/>
              </a:ext>
            </a:extLst>
          </p:cNvPr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745663" y="0"/>
            <a:ext cx="0" cy="4240213"/>
          </a:xfrm>
          <a:prstGeom prst="line">
            <a:avLst/>
          </a:prstGeom>
          <a:noFill/>
          <a:ln w="19050">
            <a:solidFill>
              <a:srgbClr val="158A8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PA-标题 5">
            <a:extLst>
              <a:ext uri="{FF2B5EF4-FFF2-40B4-BE49-F238E27FC236}">
                <a16:creationId xmlns:a16="http://schemas.microsoft.com/office/drawing/2014/main" id="{DDD33DBF-1B4E-4A04-AC40-FAAAD9D8320E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1277" y="2481264"/>
            <a:ext cx="2749471" cy="9058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dirty="0"/>
              <a:t>联合体分工</a:t>
            </a:r>
          </a:p>
        </p:txBody>
      </p:sp>
      <p:cxnSp>
        <p:nvCxnSpPr>
          <p:cNvPr id="14" name="PA-直接连接符 7">
            <a:extLst>
              <a:ext uri="{FF2B5EF4-FFF2-40B4-BE49-F238E27FC236}">
                <a16:creationId xmlns:a16="http://schemas.microsoft.com/office/drawing/2014/main" id="{52EC1D53-CA08-4A76-8CDD-6595E30634BB}"/>
              </a:ext>
            </a:extLst>
          </p:cNvPr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1524000" y="3708400"/>
            <a:ext cx="9144000" cy="0"/>
          </a:xfrm>
          <a:prstGeom prst="line">
            <a:avLst/>
          </a:prstGeom>
          <a:noFill/>
          <a:ln w="6350">
            <a:solidFill>
              <a:srgbClr val="158A8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PA-标题 5">
            <a:extLst>
              <a:ext uri="{FF2B5EF4-FFF2-40B4-BE49-F238E27FC236}">
                <a16:creationId xmlns:a16="http://schemas.microsoft.com/office/drawing/2014/main" id="{026FBD37-06D0-466A-A09D-0761820E77BF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837738" y="2639442"/>
            <a:ext cx="906463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altLang="zh-CN" sz="4000" b="1" dirty="0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rPr>
              <a:t>04</a:t>
            </a:r>
            <a:endParaRPr lang="zh-CN" altLang="en-US" sz="4000" b="1" dirty="0">
              <a:gradFill flip="none" rotWithShape="1">
                <a:gsLst>
                  <a:gs pos="0">
                    <a:srgbClr val="159857"/>
                  </a:gs>
                  <a:gs pos="100000">
                    <a:srgbClr val="155798"/>
                  </a:gs>
                </a:gsLst>
                <a:lin ang="2700000" scaled="1"/>
                <a:tileRect/>
              </a:gradFill>
              <a:latin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414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" hidden="1"/>
          <p:cNvSpPr txBox="1"/>
          <p:nvPr/>
        </p:nvSpPr>
        <p:spPr>
          <a:xfrm>
            <a:off x="-355600" y="1803400"/>
            <a:ext cx="420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/>
              <a:t>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</a:t>
            </a:r>
            <a:endParaRPr lang="zh-CN" altLang="en-US" sz="133"/>
          </a:p>
        </p:txBody>
      </p:sp>
      <p:graphicFrame>
        <p:nvGraphicFramePr>
          <p:cNvPr id="6" name="表格 5"/>
          <p:cNvGraphicFramePr/>
          <p:nvPr>
            <p:extLst>
              <p:ext uri="{D42A27DB-BD31-4B8C-83A1-F6EECF244321}">
                <p14:modId xmlns:p14="http://schemas.microsoft.com/office/powerpoint/2010/main" val="3358696488"/>
              </p:ext>
            </p:extLst>
          </p:nvPr>
        </p:nvGraphicFramePr>
        <p:xfrm>
          <a:off x="288291" y="1951355"/>
          <a:ext cx="11521442" cy="38125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20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088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739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SzPct val="80000"/>
                        <a:buNone/>
                        <a:defRPr/>
                      </a:pPr>
                      <a:r>
                        <a:rPr lang="zh-CN" altLang="en-US" sz="1600" dirty="0"/>
                        <a:t>联合体单位名称</a:t>
                      </a:r>
                      <a:endParaRPr lang="zh-CN" altLang="en-US" sz="1600" b="0" dirty="0">
                        <a:solidFill>
                          <a:srgbClr val="022012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  <a:cs typeface="等线" panose="02010600030101010101" charset="-122"/>
                      </a:endParaRPr>
                    </a:p>
                  </a:txBody>
                  <a:tcPr>
                    <a:solidFill>
                      <a:srgbClr val="158A8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900" dirty="0"/>
                    </a:p>
                  </a:txBody>
                  <a:tcPr>
                    <a:solidFill>
                      <a:srgbClr val="158A8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900" dirty="0"/>
                    </a:p>
                  </a:txBody>
                  <a:tcPr>
                    <a:solidFill>
                      <a:srgbClr val="158A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739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SzPct val="80000"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资质情况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  <a:cs typeface="等线" panose="02010600030101010101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900">
                        <a:solidFill>
                          <a:srgbClr val="ECF4F4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739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SzPct val="80000"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在联合体中的权益份额(%)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  <a:cs typeface="等线" panose="02010600030101010101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900" dirty="0">
                        <a:solidFill>
                          <a:srgbClr val="ECF4F4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SzPct val="80000"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在联合体中拟承担的工作内容和工作量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  <a:cs typeface="等线" panose="02010600030101010101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900" dirty="0">
                        <a:solidFill>
                          <a:srgbClr val="ECF4F4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739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SzPct val="80000"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拟配备主要人员的名单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  <a:cs typeface="等线" panose="02010600030101010101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900" dirty="0">
                        <a:solidFill>
                          <a:srgbClr val="ECF4F4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76">
            <a:extLst>
              <a:ext uri="{FF2B5EF4-FFF2-40B4-BE49-F238E27FC236}">
                <a16:creationId xmlns:a16="http://schemas.microsoft.com/office/drawing/2014/main" id="{C4E2947F-7163-0960-D3AF-341E27052B59}"/>
              </a:ext>
            </a:extLst>
          </p:cNvPr>
          <p:cNvSpPr txBox="1"/>
          <p:nvPr/>
        </p:nvSpPr>
        <p:spPr>
          <a:xfrm>
            <a:off x="288291" y="0"/>
            <a:ext cx="1980029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sz="2800" dirty="0"/>
              <a:t>联合体分工</a:t>
            </a:r>
          </a:p>
        </p:txBody>
      </p:sp>
    </p:spTree>
    <p:extLst>
      <p:ext uri="{BB962C8B-B14F-4D97-AF65-F5344CB8AC3E}">
        <p14:creationId xmlns:p14="http://schemas.microsoft.com/office/powerpoint/2010/main" val="114712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8" name="PA-直接连接符 6">
            <a:extLst>
              <a:ext uri="{FF2B5EF4-FFF2-40B4-BE49-F238E27FC236}">
                <a16:creationId xmlns:a16="http://schemas.microsoft.com/office/drawing/2014/main" id="{74ADA7C2-7776-4B20-9054-E9D593EC7A50}"/>
              </a:ext>
            </a:extLst>
          </p:cNvPr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9745663" y="0"/>
            <a:ext cx="0" cy="4240213"/>
          </a:xfrm>
          <a:prstGeom prst="line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1" name="PA-直接连接符 7">
            <a:extLst>
              <a:ext uri="{FF2B5EF4-FFF2-40B4-BE49-F238E27FC236}">
                <a16:creationId xmlns:a16="http://schemas.microsoft.com/office/drawing/2014/main" id="{43F508F7-109F-49D4-98A3-B1AA12F3A8F7}"/>
              </a:ext>
            </a:extLst>
          </p:cNvPr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1524000" y="3708400"/>
            <a:ext cx="9144000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PA-直接连接符 6">
            <a:extLst>
              <a:ext uri="{FF2B5EF4-FFF2-40B4-BE49-F238E27FC236}">
                <a16:creationId xmlns:a16="http://schemas.microsoft.com/office/drawing/2014/main" id="{DC6E5F6D-BC5F-441E-86D0-885B1FBF1D57}"/>
              </a:ext>
            </a:extLst>
          </p:cNvPr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745663" y="0"/>
            <a:ext cx="0" cy="4240213"/>
          </a:xfrm>
          <a:prstGeom prst="line">
            <a:avLst/>
          </a:prstGeom>
          <a:noFill/>
          <a:ln w="19050">
            <a:solidFill>
              <a:srgbClr val="158A8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PA-标题 5">
            <a:extLst>
              <a:ext uri="{FF2B5EF4-FFF2-40B4-BE49-F238E27FC236}">
                <a16:creationId xmlns:a16="http://schemas.microsoft.com/office/drawing/2014/main" id="{DDD33DBF-1B4E-4A04-AC40-FAAAD9D8320E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834797" y="2481264"/>
            <a:ext cx="3262432" cy="9058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dirty="0"/>
              <a:t>自我推荐说明</a:t>
            </a:r>
          </a:p>
        </p:txBody>
      </p:sp>
      <p:cxnSp>
        <p:nvCxnSpPr>
          <p:cNvPr id="14" name="PA-直接连接符 7">
            <a:extLst>
              <a:ext uri="{FF2B5EF4-FFF2-40B4-BE49-F238E27FC236}">
                <a16:creationId xmlns:a16="http://schemas.microsoft.com/office/drawing/2014/main" id="{52EC1D53-CA08-4A76-8CDD-6595E30634BB}"/>
              </a:ext>
            </a:extLst>
          </p:cNvPr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1524000" y="3708400"/>
            <a:ext cx="9144000" cy="0"/>
          </a:xfrm>
          <a:prstGeom prst="line">
            <a:avLst/>
          </a:prstGeom>
          <a:noFill/>
          <a:ln w="6350">
            <a:solidFill>
              <a:srgbClr val="158A8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PA-标题 5">
            <a:extLst>
              <a:ext uri="{FF2B5EF4-FFF2-40B4-BE49-F238E27FC236}">
                <a16:creationId xmlns:a16="http://schemas.microsoft.com/office/drawing/2014/main" id="{026FBD37-06D0-466A-A09D-0761820E77BF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837738" y="2639442"/>
            <a:ext cx="906463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altLang="zh-CN" sz="4000" b="1" dirty="0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rPr>
              <a:t>05</a:t>
            </a:r>
            <a:endParaRPr lang="zh-CN" altLang="en-US" sz="4000" b="1" dirty="0">
              <a:gradFill flip="none" rotWithShape="1">
                <a:gsLst>
                  <a:gs pos="0">
                    <a:srgbClr val="159857"/>
                  </a:gs>
                  <a:gs pos="100000">
                    <a:srgbClr val="155798"/>
                  </a:gs>
                </a:gsLst>
                <a:lin ang="2700000" scaled="1"/>
                <a:tileRect/>
              </a:gradFill>
              <a:latin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243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" hidden="1"/>
          <p:cNvSpPr txBox="1"/>
          <p:nvPr/>
        </p:nvSpPr>
        <p:spPr>
          <a:xfrm>
            <a:off x="-355600" y="1803400"/>
            <a:ext cx="420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/>
              <a:t>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</a:t>
            </a:r>
            <a:endParaRPr lang="zh-CN" altLang="en-US" sz="133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4141C0-1484-4632-A361-62E83CE3459E}"/>
              </a:ext>
            </a:extLst>
          </p:cNvPr>
          <p:cNvSpPr/>
          <p:nvPr/>
        </p:nvSpPr>
        <p:spPr>
          <a:xfrm>
            <a:off x="443586" y="1181298"/>
            <a:ext cx="628741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39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不超过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B672B0A7-B326-B493-7ABC-6EC97CE977AC}"/>
              </a:ext>
            </a:extLst>
          </p:cNvPr>
          <p:cNvSpPr txBox="1"/>
          <p:nvPr/>
        </p:nvSpPr>
        <p:spPr>
          <a:xfrm>
            <a:off x="409434" y="0"/>
            <a:ext cx="2339102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sz="2800" dirty="0"/>
              <a:t>报名团队介绍</a:t>
            </a:r>
          </a:p>
        </p:txBody>
      </p:sp>
    </p:spTree>
    <p:extLst>
      <p:ext uri="{BB962C8B-B14F-4D97-AF65-F5344CB8AC3E}">
        <p14:creationId xmlns:p14="http://schemas.microsoft.com/office/powerpoint/2010/main" val="280357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90FA95AF-32CF-E853-BE41-BB3708ABDEF9}"/>
              </a:ext>
            </a:extLst>
          </p:cNvPr>
          <p:cNvSpPr txBox="1">
            <a:spLocks/>
          </p:cNvSpPr>
          <p:nvPr/>
        </p:nvSpPr>
        <p:spPr>
          <a:xfrm>
            <a:off x="1148772" y="1005306"/>
            <a:ext cx="2912977" cy="9058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目录</a:t>
            </a:r>
            <a:r>
              <a:rPr lang="en-US" altLang="zh-CN" dirty="0"/>
              <a:t>/</a:t>
            </a:r>
            <a:r>
              <a:rPr lang="en-US" altLang="zh-CN" sz="2800" dirty="0"/>
              <a:t>Contents</a:t>
            </a:r>
            <a:endParaRPr lang="en-GB"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64A494C-A65E-6573-34A4-0E38D1981F77}"/>
              </a:ext>
            </a:extLst>
          </p:cNvPr>
          <p:cNvCxnSpPr/>
          <p:nvPr/>
        </p:nvCxnSpPr>
        <p:spPr>
          <a:xfrm>
            <a:off x="738575" y="1916832"/>
            <a:ext cx="76498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2C3EDC91-CF91-7F4D-CB76-ECEEB92D19A0}"/>
              </a:ext>
            </a:extLst>
          </p:cNvPr>
          <p:cNvGrpSpPr/>
          <p:nvPr/>
        </p:nvGrpSpPr>
        <p:grpSpPr>
          <a:xfrm>
            <a:off x="2339754" y="2354246"/>
            <a:ext cx="894259" cy="523220"/>
            <a:chOff x="2215144" y="927951"/>
            <a:chExt cx="1244730" cy="959254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36491225-AC02-1874-8D55-475DC195D83B}"/>
                </a:ext>
              </a:extLst>
            </p:cNvPr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58A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F8FF196-9C6E-7631-44CF-EAD68BD4FA3E}"/>
                </a:ext>
              </a:extLst>
            </p:cNvPr>
            <p:cNvSpPr txBox="1"/>
            <p:nvPr/>
          </p:nvSpPr>
          <p:spPr>
            <a:xfrm>
              <a:off x="2393075" y="927951"/>
              <a:ext cx="1066799" cy="959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6A62B25-1429-96B6-D2E3-E9244D565EB8}"/>
              </a:ext>
            </a:extLst>
          </p:cNvPr>
          <p:cNvGrpSpPr/>
          <p:nvPr/>
        </p:nvGrpSpPr>
        <p:grpSpPr>
          <a:xfrm>
            <a:off x="2339754" y="3033860"/>
            <a:ext cx="894259" cy="523220"/>
            <a:chOff x="2215144" y="1952311"/>
            <a:chExt cx="1244730" cy="959257"/>
          </a:xfrm>
        </p:grpSpPr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125A2732-9652-E0F2-EB1B-3EDFC7B98D1A}"/>
                </a:ext>
              </a:extLst>
            </p:cNvPr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58A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文本框 10">
              <a:extLst>
                <a:ext uri="{FF2B5EF4-FFF2-40B4-BE49-F238E27FC236}">
                  <a16:creationId xmlns:a16="http://schemas.microsoft.com/office/drawing/2014/main" id="{681EE303-F14F-9266-0222-E00D47264A7F}"/>
                </a:ext>
              </a:extLst>
            </p:cNvPr>
            <p:cNvSpPr txBox="1"/>
            <p:nvPr/>
          </p:nvSpPr>
          <p:spPr>
            <a:xfrm>
              <a:off x="2393075" y="1952311"/>
              <a:ext cx="1066799" cy="95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prstClr val="white"/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B3DFFEC-1004-4A32-1AF6-825C8953654B}"/>
              </a:ext>
            </a:extLst>
          </p:cNvPr>
          <p:cNvGrpSpPr/>
          <p:nvPr/>
        </p:nvGrpSpPr>
        <p:grpSpPr>
          <a:xfrm>
            <a:off x="2339754" y="3735709"/>
            <a:ext cx="894259" cy="523220"/>
            <a:chOff x="2215144" y="3018134"/>
            <a:chExt cx="1244730" cy="959253"/>
          </a:xfrm>
        </p:grpSpPr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94D465BD-7C09-BC3C-0412-419F847FD742}"/>
                </a:ext>
              </a:extLst>
            </p:cNvPr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58A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文本框 11">
              <a:extLst>
                <a:ext uri="{FF2B5EF4-FFF2-40B4-BE49-F238E27FC236}">
                  <a16:creationId xmlns:a16="http://schemas.microsoft.com/office/drawing/2014/main" id="{80DF8BAA-3B8B-2080-5DE4-E6E90BDFE5BA}"/>
                </a:ext>
              </a:extLst>
            </p:cNvPr>
            <p:cNvSpPr txBox="1"/>
            <p:nvPr/>
          </p:nvSpPr>
          <p:spPr>
            <a:xfrm>
              <a:off x="2393075" y="3018134"/>
              <a:ext cx="1066799" cy="959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861ED56-BA1F-E4A0-D5E6-D7636860E2A7}"/>
              </a:ext>
            </a:extLst>
          </p:cNvPr>
          <p:cNvGrpSpPr/>
          <p:nvPr/>
        </p:nvGrpSpPr>
        <p:grpSpPr>
          <a:xfrm>
            <a:off x="2339754" y="4418198"/>
            <a:ext cx="894259" cy="523220"/>
            <a:chOff x="2215144" y="4047039"/>
            <a:chExt cx="1244730" cy="959254"/>
          </a:xfrm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9CD51819-BD3F-AF36-6B3E-0A3639320275}"/>
                </a:ext>
              </a:extLst>
            </p:cNvPr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58A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文本框 12">
              <a:extLst>
                <a:ext uri="{FF2B5EF4-FFF2-40B4-BE49-F238E27FC236}">
                  <a16:creationId xmlns:a16="http://schemas.microsoft.com/office/drawing/2014/main" id="{7ED47B42-A17F-98C9-11B2-C23936143199}"/>
                </a:ext>
              </a:extLst>
            </p:cNvPr>
            <p:cNvSpPr txBox="1"/>
            <p:nvPr/>
          </p:nvSpPr>
          <p:spPr>
            <a:xfrm>
              <a:off x="2393075" y="4047039"/>
              <a:ext cx="1066799" cy="959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04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A8B5CFD-AD62-6333-EC62-2F1A3DA9582C}"/>
              </a:ext>
            </a:extLst>
          </p:cNvPr>
          <p:cNvGrpSpPr/>
          <p:nvPr/>
        </p:nvGrpSpPr>
        <p:grpSpPr>
          <a:xfrm>
            <a:off x="3019006" y="2367557"/>
            <a:ext cx="3857251" cy="459690"/>
            <a:chOff x="4315150" y="953426"/>
            <a:chExt cx="3857250" cy="54005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0D3C6CB-ECD1-3B24-A7D7-BAB0D2AE7BC8}"/>
                </a:ext>
              </a:extLst>
            </p:cNvPr>
            <p:cNvSpPr/>
            <p:nvPr/>
          </p:nvSpPr>
          <p:spPr>
            <a:xfrm>
              <a:off x="4841197" y="1036090"/>
              <a:ext cx="2827148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1" rIns="68580" bIns="34291">
              <a:spAutoFit/>
            </a:bodyPr>
            <a:lstStyle/>
            <a:p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设计单位介绍</a:t>
              </a:r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95615888-6E2C-6A8D-4DA6-C47843994EFC}"/>
                </a:ext>
              </a:extLst>
            </p:cNvPr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rtlCol="0" anchor="ctr"/>
            <a:lstStyle/>
            <a:p>
              <a:endParaRPr lang="zh-CN" altLang="en-US" sz="1600" b="1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FAA7629-2903-AA4D-B44A-5FBD1646566B}"/>
              </a:ext>
            </a:extLst>
          </p:cNvPr>
          <p:cNvGrpSpPr/>
          <p:nvPr/>
        </p:nvGrpSpPr>
        <p:grpSpPr>
          <a:xfrm>
            <a:off x="3019006" y="3061709"/>
            <a:ext cx="3857251" cy="459690"/>
            <a:chOff x="4315150" y="1647579"/>
            <a:chExt cx="3857250" cy="540057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F01B976-C99E-E7A2-0EE3-5039D613AD7B}"/>
                </a:ext>
              </a:extLst>
            </p:cNvPr>
            <p:cNvSpPr/>
            <p:nvPr/>
          </p:nvSpPr>
          <p:spPr>
            <a:xfrm>
              <a:off x="4841197" y="1730243"/>
              <a:ext cx="2827148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1" rIns="68580" bIns="34291">
              <a:spAutoFit/>
            </a:bodyPr>
            <a:lstStyle/>
            <a:p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首席设计师介绍</a:t>
              </a: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A8E52CD0-DB51-3CD8-04A4-1429F3C2EFB1}"/>
                </a:ext>
              </a:extLst>
            </p:cNvPr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rtlCol="0" anchor="ctr"/>
            <a:lstStyle/>
            <a:p>
              <a:endParaRPr lang="zh-CN" altLang="en-US" sz="1600" b="1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4D1F6E4-CCE4-DB54-17CF-7C450D1C6F94}"/>
              </a:ext>
            </a:extLst>
          </p:cNvPr>
          <p:cNvGrpSpPr/>
          <p:nvPr/>
        </p:nvGrpSpPr>
        <p:grpSpPr>
          <a:xfrm>
            <a:off x="3019006" y="3755860"/>
            <a:ext cx="3857251" cy="459690"/>
            <a:chOff x="4315150" y="2341731"/>
            <a:chExt cx="3857250" cy="540057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803F728-17A5-1043-ACCC-7D82EC5EEF25}"/>
                </a:ext>
              </a:extLst>
            </p:cNvPr>
            <p:cNvSpPr/>
            <p:nvPr/>
          </p:nvSpPr>
          <p:spPr>
            <a:xfrm>
              <a:off x="4841197" y="2424398"/>
              <a:ext cx="2827146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1" rIns="68580" bIns="34291">
              <a:spAutoFit/>
            </a:bodyPr>
            <a:lstStyle/>
            <a:p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报名团队介绍</a:t>
              </a:r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E1F335D0-6C8B-89F3-B597-2EA07514591C}"/>
                </a:ext>
              </a:extLst>
            </p:cNvPr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rtlCol="0" anchor="ctr"/>
            <a:lstStyle/>
            <a:p>
              <a:endParaRPr lang="zh-CN" altLang="en-US" sz="1600" b="1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DEEE88B-2599-3582-5110-52E3456FEA34}"/>
              </a:ext>
            </a:extLst>
          </p:cNvPr>
          <p:cNvGrpSpPr/>
          <p:nvPr/>
        </p:nvGrpSpPr>
        <p:grpSpPr>
          <a:xfrm>
            <a:off x="3019006" y="4450013"/>
            <a:ext cx="3857251" cy="459690"/>
            <a:chOff x="4315150" y="3035884"/>
            <a:chExt cx="3857250" cy="540057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CB40605A-30E3-DB26-F72F-736B6A7643CB}"/>
                </a:ext>
              </a:extLst>
            </p:cNvPr>
            <p:cNvSpPr/>
            <p:nvPr/>
          </p:nvSpPr>
          <p:spPr>
            <a:xfrm>
              <a:off x="4841197" y="3118550"/>
              <a:ext cx="2827148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1" rIns="68580" bIns="34291">
              <a:spAutoFit/>
            </a:bodyPr>
            <a:lstStyle/>
            <a:p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联合体分工</a:t>
              </a:r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EFB07367-E897-EEF1-E896-7D9834D9E054}"/>
                </a:ext>
              </a:extLst>
            </p:cNvPr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rtlCol="0" anchor="ctr"/>
            <a:lstStyle/>
            <a:p>
              <a:endParaRPr lang="zh-CN" altLang="en-US" sz="1600" b="1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84CC42A-B03B-E7A6-B738-50510BE3EDF5}"/>
              </a:ext>
            </a:extLst>
          </p:cNvPr>
          <p:cNvGrpSpPr/>
          <p:nvPr/>
        </p:nvGrpSpPr>
        <p:grpSpPr>
          <a:xfrm>
            <a:off x="2339754" y="5112351"/>
            <a:ext cx="894259" cy="523220"/>
            <a:chOff x="2215144" y="4047039"/>
            <a:chExt cx="1244730" cy="959254"/>
          </a:xfrm>
        </p:grpSpPr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13C2F8C1-B4D9-019C-F4A5-CC8C6ABBBD98}"/>
                </a:ext>
              </a:extLst>
            </p:cNvPr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58A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文本框 12">
              <a:extLst>
                <a:ext uri="{FF2B5EF4-FFF2-40B4-BE49-F238E27FC236}">
                  <a16:creationId xmlns:a16="http://schemas.microsoft.com/office/drawing/2014/main" id="{E9117AED-4148-CF38-FBB0-117EF69D9242}"/>
                </a:ext>
              </a:extLst>
            </p:cNvPr>
            <p:cNvSpPr txBox="1"/>
            <p:nvPr/>
          </p:nvSpPr>
          <p:spPr>
            <a:xfrm>
              <a:off x="2393075" y="4047039"/>
              <a:ext cx="1066799" cy="959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  <a:ea typeface="宋体" panose="02010600030101010101" pitchFamily="2" charset="-122"/>
                </a:rPr>
                <a:t>05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9EBE599-CE1D-41B0-F37E-95ECFE8F0886}"/>
              </a:ext>
            </a:extLst>
          </p:cNvPr>
          <p:cNvGrpSpPr/>
          <p:nvPr/>
        </p:nvGrpSpPr>
        <p:grpSpPr>
          <a:xfrm>
            <a:off x="3019006" y="5144166"/>
            <a:ext cx="3857251" cy="459690"/>
            <a:chOff x="4315150" y="3035884"/>
            <a:chExt cx="3857250" cy="540057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8CF69129-1D4A-4443-7E4B-4BE360F68E7B}"/>
                </a:ext>
              </a:extLst>
            </p:cNvPr>
            <p:cNvSpPr/>
            <p:nvPr/>
          </p:nvSpPr>
          <p:spPr>
            <a:xfrm>
              <a:off x="4841197" y="3118550"/>
              <a:ext cx="2827148" cy="40678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1" rIns="68580" bIns="34291">
              <a:spAutoFit/>
            </a:bodyPr>
            <a:lstStyle/>
            <a:p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自我推荐说明</a:t>
              </a:r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95346C30-5304-1C7C-86DE-ABAA3C645442}"/>
                </a:ext>
              </a:extLst>
            </p:cNvPr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rtlCol="0" anchor="ctr"/>
            <a:lstStyle/>
            <a:p>
              <a:endParaRPr lang="zh-CN" altLang="en-US" sz="1600" b="1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31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8" name="PA-直接连接符 6">
            <a:extLst>
              <a:ext uri="{FF2B5EF4-FFF2-40B4-BE49-F238E27FC236}">
                <a16:creationId xmlns:a16="http://schemas.microsoft.com/office/drawing/2014/main" id="{74ADA7C2-7776-4B20-9054-E9D593EC7A50}"/>
              </a:ext>
            </a:extLst>
          </p:cNvPr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9745663" y="0"/>
            <a:ext cx="0" cy="4240213"/>
          </a:xfrm>
          <a:prstGeom prst="line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1" name="PA-直接连接符 7">
            <a:extLst>
              <a:ext uri="{FF2B5EF4-FFF2-40B4-BE49-F238E27FC236}">
                <a16:creationId xmlns:a16="http://schemas.microsoft.com/office/drawing/2014/main" id="{43F508F7-109F-49D4-98A3-B1AA12F3A8F7}"/>
              </a:ext>
            </a:extLst>
          </p:cNvPr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1524000" y="3708400"/>
            <a:ext cx="9144000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PA-直接连接符 6">
            <a:extLst>
              <a:ext uri="{FF2B5EF4-FFF2-40B4-BE49-F238E27FC236}">
                <a16:creationId xmlns:a16="http://schemas.microsoft.com/office/drawing/2014/main" id="{DC6E5F6D-BC5F-441E-86D0-885B1FBF1D57}"/>
              </a:ext>
            </a:extLst>
          </p:cNvPr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745663" y="0"/>
            <a:ext cx="0" cy="4240213"/>
          </a:xfrm>
          <a:prstGeom prst="line">
            <a:avLst/>
          </a:prstGeom>
          <a:noFill/>
          <a:ln w="19050">
            <a:solidFill>
              <a:srgbClr val="158A8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PA-标题 5">
            <a:extLst>
              <a:ext uri="{FF2B5EF4-FFF2-40B4-BE49-F238E27FC236}">
                <a16:creationId xmlns:a16="http://schemas.microsoft.com/office/drawing/2014/main" id="{DDD33DBF-1B4E-4A04-AC40-FAAAD9D8320E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834797" y="2481264"/>
            <a:ext cx="3262432" cy="9058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dirty="0"/>
              <a:t>设计单位简介</a:t>
            </a:r>
          </a:p>
        </p:txBody>
      </p:sp>
      <p:cxnSp>
        <p:nvCxnSpPr>
          <p:cNvPr id="14" name="PA-直接连接符 7">
            <a:extLst>
              <a:ext uri="{FF2B5EF4-FFF2-40B4-BE49-F238E27FC236}">
                <a16:creationId xmlns:a16="http://schemas.microsoft.com/office/drawing/2014/main" id="{52EC1D53-CA08-4A76-8CDD-6595E30634BB}"/>
              </a:ext>
            </a:extLst>
          </p:cNvPr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1524000" y="3708400"/>
            <a:ext cx="9144000" cy="0"/>
          </a:xfrm>
          <a:prstGeom prst="line">
            <a:avLst/>
          </a:prstGeom>
          <a:noFill/>
          <a:ln w="6350">
            <a:solidFill>
              <a:srgbClr val="158A8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PA-标题 5">
            <a:extLst>
              <a:ext uri="{FF2B5EF4-FFF2-40B4-BE49-F238E27FC236}">
                <a16:creationId xmlns:a16="http://schemas.microsoft.com/office/drawing/2014/main" id="{026FBD37-06D0-466A-A09D-0761820E77BF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837738" y="2639442"/>
            <a:ext cx="906463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altLang="zh-CN" sz="4000" b="1" dirty="0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rPr>
              <a:t>01</a:t>
            </a:r>
            <a:endParaRPr lang="zh-CN" altLang="en-US" sz="4000" b="1" dirty="0">
              <a:gradFill flip="none" rotWithShape="1">
                <a:gsLst>
                  <a:gs pos="0">
                    <a:srgbClr val="159857"/>
                  </a:gs>
                  <a:gs pos="100000">
                    <a:srgbClr val="155798"/>
                  </a:gs>
                </a:gsLst>
                <a:lin ang="2700000" scaled="1"/>
                <a:tileRect/>
              </a:gradFill>
              <a:latin typeface="Arial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" hidden="1"/>
          <p:cNvSpPr txBox="1"/>
          <p:nvPr/>
        </p:nvSpPr>
        <p:spPr>
          <a:xfrm>
            <a:off x="-355600" y="1803400"/>
            <a:ext cx="420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/>
              <a:t>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</a:t>
            </a:r>
            <a:endParaRPr lang="zh-CN" altLang="en-US" sz="133"/>
          </a:p>
        </p:txBody>
      </p:sp>
      <p:sp>
        <p:nvSpPr>
          <p:cNvPr id="16" name="TextBox 76">
            <a:extLst>
              <a:ext uri="{FF2B5EF4-FFF2-40B4-BE49-F238E27FC236}">
                <a16:creationId xmlns:a16="http://schemas.microsoft.com/office/drawing/2014/main" id="{595A027D-6B7E-46EB-AE1A-448A1098A53A}"/>
              </a:ext>
            </a:extLst>
          </p:cNvPr>
          <p:cNvSpPr txBox="1"/>
          <p:nvPr/>
        </p:nvSpPr>
        <p:spPr>
          <a:xfrm>
            <a:off x="461664" y="0"/>
            <a:ext cx="2339102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sz="2800" dirty="0"/>
              <a:t>设计单位简介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94141C0-1484-4632-A361-62E83CE3459E}"/>
              </a:ext>
            </a:extLst>
          </p:cNvPr>
          <p:cNvSpPr/>
          <p:nvPr/>
        </p:nvSpPr>
        <p:spPr>
          <a:xfrm>
            <a:off x="443586" y="1181298"/>
            <a:ext cx="628741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39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设计单位基本情况介绍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......</a:t>
            </a:r>
          </a:p>
        </p:txBody>
      </p:sp>
    </p:spTree>
    <p:extLst>
      <p:ext uri="{BB962C8B-B14F-4D97-AF65-F5344CB8AC3E}">
        <p14:creationId xmlns:p14="http://schemas.microsoft.com/office/powerpoint/2010/main" val="223072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" hidden="1"/>
          <p:cNvSpPr txBox="1"/>
          <p:nvPr/>
        </p:nvSpPr>
        <p:spPr>
          <a:xfrm>
            <a:off x="-355600" y="1803400"/>
            <a:ext cx="420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/>
              <a:t>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</a:t>
            </a:r>
            <a:endParaRPr lang="zh-CN" altLang="en-US" sz="133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94141C0-1484-4632-A361-62E83CE3459E}"/>
              </a:ext>
            </a:extLst>
          </p:cNvPr>
          <p:cNvSpPr/>
          <p:nvPr/>
        </p:nvSpPr>
        <p:spPr>
          <a:xfrm>
            <a:off x="443586" y="1181298"/>
            <a:ext cx="628741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39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设计单位相关业绩、获奖情况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.....</a:t>
            </a:r>
          </a:p>
          <a:p>
            <a:pPr indent="40639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介绍应包括项目时间、项目类型、项目特点等，并附有项目效果图或实施照片。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建议一页</a:t>
            </a:r>
            <a:r>
              <a:rPr lang="en-US" altLang="zh-CN" kern="1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一个项目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50EEDBB4-F096-AD78-B126-76101FF11F85}"/>
              </a:ext>
            </a:extLst>
          </p:cNvPr>
          <p:cNvSpPr txBox="1"/>
          <p:nvPr/>
        </p:nvSpPr>
        <p:spPr>
          <a:xfrm>
            <a:off x="461664" y="0"/>
            <a:ext cx="2339102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sz="2800" dirty="0"/>
              <a:t>设计单位简介</a:t>
            </a:r>
          </a:p>
        </p:txBody>
      </p:sp>
    </p:spTree>
    <p:extLst>
      <p:ext uri="{BB962C8B-B14F-4D97-AF65-F5344CB8AC3E}">
        <p14:creationId xmlns:p14="http://schemas.microsoft.com/office/powerpoint/2010/main" val="22933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8" name="PA-直接连接符 6">
            <a:extLst>
              <a:ext uri="{FF2B5EF4-FFF2-40B4-BE49-F238E27FC236}">
                <a16:creationId xmlns:a16="http://schemas.microsoft.com/office/drawing/2014/main" id="{74ADA7C2-7776-4B20-9054-E9D593EC7A50}"/>
              </a:ext>
            </a:extLst>
          </p:cNvPr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9745663" y="0"/>
            <a:ext cx="0" cy="4240213"/>
          </a:xfrm>
          <a:prstGeom prst="line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1" name="PA-直接连接符 7">
            <a:extLst>
              <a:ext uri="{FF2B5EF4-FFF2-40B4-BE49-F238E27FC236}">
                <a16:creationId xmlns:a16="http://schemas.microsoft.com/office/drawing/2014/main" id="{43F508F7-109F-49D4-98A3-B1AA12F3A8F7}"/>
              </a:ext>
            </a:extLst>
          </p:cNvPr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1524000" y="3708400"/>
            <a:ext cx="9144000" cy="0"/>
          </a:xfrm>
          <a:prstGeom prst="line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PA-直接连接符 6">
            <a:extLst>
              <a:ext uri="{FF2B5EF4-FFF2-40B4-BE49-F238E27FC236}">
                <a16:creationId xmlns:a16="http://schemas.microsoft.com/office/drawing/2014/main" id="{DC6E5F6D-BC5F-441E-86D0-885B1FBF1D57}"/>
              </a:ext>
            </a:extLst>
          </p:cNvPr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745663" y="0"/>
            <a:ext cx="0" cy="4240213"/>
          </a:xfrm>
          <a:prstGeom prst="line">
            <a:avLst/>
          </a:prstGeom>
          <a:noFill/>
          <a:ln w="19050">
            <a:solidFill>
              <a:srgbClr val="158A8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PA-标题 5">
            <a:extLst>
              <a:ext uri="{FF2B5EF4-FFF2-40B4-BE49-F238E27FC236}">
                <a16:creationId xmlns:a16="http://schemas.microsoft.com/office/drawing/2014/main" id="{DDD33DBF-1B4E-4A04-AC40-FAAAD9D8320E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78317" y="2481264"/>
            <a:ext cx="3775393" cy="9058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dirty="0"/>
              <a:t>首席设计师介绍</a:t>
            </a:r>
          </a:p>
        </p:txBody>
      </p:sp>
      <p:cxnSp>
        <p:nvCxnSpPr>
          <p:cNvPr id="14" name="PA-直接连接符 7">
            <a:extLst>
              <a:ext uri="{FF2B5EF4-FFF2-40B4-BE49-F238E27FC236}">
                <a16:creationId xmlns:a16="http://schemas.microsoft.com/office/drawing/2014/main" id="{52EC1D53-CA08-4A76-8CDD-6595E30634BB}"/>
              </a:ext>
            </a:extLst>
          </p:cNvPr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1524000" y="3708400"/>
            <a:ext cx="9144000" cy="0"/>
          </a:xfrm>
          <a:prstGeom prst="line">
            <a:avLst/>
          </a:prstGeom>
          <a:noFill/>
          <a:ln w="6350">
            <a:solidFill>
              <a:srgbClr val="158A8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PA-标题 5">
            <a:extLst>
              <a:ext uri="{FF2B5EF4-FFF2-40B4-BE49-F238E27FC236}">
                <a16:creationId xmlns:a16="http://schemas.microsoft.com/office/drawing/2014/main" id="{026FBD37-06D0-466A-A09D-0761820E77BF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837738" y="2639442"/>
            <a:ext cx="906463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altLang="zh-CN" sz="4000" b="1" dirty="0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rPr>
              <a:t>02</a:t>
            </a:r>
            <a:endParaRPr lang="zh-CN" altLang="en-US" sz="4000" b="1" dirty="0">
              <a:gradFill flip="none" rotWithShape="1">
                <a:gsLst>
                  <a:gs pos="0">
                    <a:srgbClr val="159857"/>
                  </a:gs>
                  <a:gs pos="100000">
                    <a:srgbClr val="155798"/>
                  </a:gs>
                </a:gsLst>
                <a:lin ang="2700000" scaled="1"/>
                <a:tileRect/>
              </a:gradFill>
              <a:latin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26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" hidden="1"/>
          <p:cNvSpPr txBox="1"/>
          <p:nvPr/>
        </p:nvSpPr>
        <p:spPr>
          <a:xfrm>
            <a:off x="-355600" y="1803400"/>
            <a:ext cx="420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/>
              <a:t>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</a:t>
            </a:r>
            <a:endParaRPr lang="zh-CN" altLang="en-US" sz="133"/>
          </a:p>
        </p:txBody>
      </p:sp>
      <p:graphicFrame>
        <p:nvGraphicFramePr>
          <p:cNvPr id="6" name="表格 5"/>
          <p:cNvGraphicFramePr/>
          <p:nvPr>
            <p:extLst>
              <p:ext uri="{D42A27DB-BD31-4B8C-83A1-F6EECF244321}">
                <p14:modId xmlns:p14="http://schemas.microsoft.com/office/powerpoint/2010/main" val="3305975364"/>
              </p:ext>
            </p:extLst>
          </p:nvPr>
        </p:nvGraphicFramePr>
        <p:xfrm>
          <a:off x="288291" y="1293495"/>
          <a:ext cx="6359526" cy="51104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0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1500">
                <a:tc grid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首席设计师</a:t>
                      </a:r>
                      <a:endParaRPr lang="zh-CN" altLang="en-US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姓名 </a:t>
                      </a:r>
                      <a:endParaRPr lang="zh-CN" altLang="en-US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25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 dirty="0">
                          <a:highlight>
                            <a:srgbClr val="C0C0C0"/>
                          </a:highlight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学历、学位及专业</a:t>
                      </a:r>
                      <a:endParaRPr lang="zh-CN" altLang="en-US" sz="1600" b="0" dirty="0">
                        <a:highlight>
                          <a:srgbClr val="C0C0C0"/>
                        </a:highlight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998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 dirty="0">
                          <a:highlight>
                            <a:srgbClr val="C0C0C0"/>
                          </a:highlight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详细任职历史（自现职开始） </a:t>
                      </a:r>
                      <a:endParaRPr lang="zh-CN" altLang="en-US" sz="1600" b="0" dirty="0">
                        <a:highlight>
                          <a:srgbClr val="C0C0C0"/>
                        </a:highlight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600" b="0" dirty="0"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 </a:t>
                      </a:r>
                      <a:endParaRPr lang="en-US" altLang="zh-CN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511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 dirty="0">
                          <a:highlight>
                            <a:srgbClr val="C0C0C0"/>
                          </a:highlight>
                          <a:latin typeface="Times New Roman" panose="02020503050405090304" pitchFamily="18" charset="0"/>
                          <a:cs typeface="Times New Roman" panose="02020503050405090304" pitchFamily="18" charset="0"/>
                        </a:rPr>
                        <a:t>获得国内或国际奖项 </a:t>
                      </a:r>
                      <a:endParaRPr lang="zh-CN" altLang="en-US" sz="1600" b="0" dirty="0">
                        <a:highlight>
                          <a:srgbClr val="C0C0C0"/>
                        </a:highlight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latin typeface="Times New Roman" panose="02020503050405090304" pitchFamily="18" charset="0"/>
                        <a:ea typeface="Times New Roman" panose="02020503050405090304" pitchFamily="18" charset="0"/>
                        <a:cs typeface="Times New Roman" panose="02020503050405090304" pitchFamily="18" charset="0"/>
                      </a:endParaRPr>
                    </a:p>
                  </a:txBody>
                  <a:tcPr marL="0" marR="0" marT="0" marB="3048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6814186" y="1292226"/>
            <a:ext cx="5215255" cy="3598545"/>
          </a:xfrm>
          <a:prstGeom prst="rect">
            <a:avLst/>
          </a:prstGeom>
          <a:solidFill>
            <a:srgbClr val="D7DC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（首席设计师照片）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B393C50C-B665-DBEA-05AF-806DBC20779E}"/>
              </a:ext>
            </a:extLst>
          </p:cNvPr>
          <p:cNvSpPr txBox="1"/>
          <p:nvPr/>
        </p:nvSpPr>
        <p:spPr>
          <a:xfrm>
            <a:off x="282127" y="0"/>
            <a:ext cx="2698176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sz="2800" dirty="0"/>
              <a:t>首席设计师介绍</a:t>
            </a:r>
          </a:p>
        </p:txBody>
      </p:sp>
    </p:spTree>
    <p:extLst>
      <p:ext uri="{BB962C8B-B14F-4D97-AF65-F5344CB8AC3E}">
        <p14:creationId xmlns:p14="http://schemas.microsoft.com/office/powerpoint/2010/main" val="115108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" hidden="1"/>
          <p:cNvSpPr txBox="1"/>
          <p:nvPr/>
        </p:nvSpPr>
        <p:spPr>
          <a:xfrm>
            <a:off x="-355600" y="1803400"/>
            <a:ext cx="420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/>
              <a:t>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</a:t>
            </a:r>
            <a:endParaRPr lang="zh-CN" altLang="en-US" sz="133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4141C0-1484-4632-A361-62E83CE3459E}"/>
              </a:ext>
            </a:extLst>
          </p:cNvPr>
          <p:cNvSpPr/>
          <p:nvPr/>
        </p:nvSpPr>
        <p:spPr>
          <a:xfrm>
            <a:off x="443585" y="1181297"/>
            <a:ext cx="1133992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39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首席设计师参与的相关业绩、获奖情况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.....</a:t>
            </a:r>
          </a:p>
          <a:p>
            <a:pPr indent="406390" algn="just">
              <a:lnSpc>
                <a:spcPct val="150000"/>
              </a:lnSpc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介绍应包括项目时间、项目类型、项目特点等，并附有项目效果图或实施照片。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总的放一页</a:t>
            </a:r>
            <a:r>
              <a:rPr lang="en-US" altLang="zh-CN" kern="1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，后面可分开每个项目一页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E371F372-2C0B-0A49-DEA0-16593F4C121D}"/>
              </a:ext>
            </a:extLst>
          </p:cNvPr>
          <p:cNvSpPr txBox="1"/>
          <p:nvPr/>
        </p:nvSpPr>
        <p:spPr>
          <a:xfrm>
            <a:off x="282127" y="0"/>
            <a:ext cx="2698176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sz="2800" dirty="0"/>
              <a:t>首席设计师介绍</a:t>
            </a:r>
          </a:p>
        </p:txBody>
      </p:sp>
    </p:spTree>
    <p:extLst>
      <p:ext uri="{BB962C8B-B14F-4D97-AF65-F5344CB8AC3E}">
        <p14:creationId xmlns:p14="http://schemas.microsoft.com/office/powerpoint/2010/main" val="324425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" hidden="1"/>
          <p:cNvSpPr txBox="1"/>
          <p:nvPr/>
        </p:nvSpPr>
        <p:spPr>
          <a:xfrm>
            <a:off x="-355600" y="1803400"/>
            <a:ext cx="420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/>
              <a:t>e7d195523061f1c0092ce48a5fc95870a0687ac45bc8b2caB227BFDC40F9DB2B7A559DE97B8BDC6E716585DDCE188C7BF488BAA08C98985C74A3E1B5E305210FABE6A8AE2A6A8AB67019A6860E9B7AF55A1A95E86B10B9AB5550002FF12B0EA56D000405632874BC50024C1037F77C0F94C04B67B4C2100A7AA32C9C5BB52837D9165C348A88A54C8C79B8EFA65F053EF0087A7ED95375B8</a:t>
            </a:r>
            <a:endParaRPr lang="zh-CN" altLang="en-US" sz="133"/>
          </a:p>
        </p:txBody>
      </p:sp>
      <p:grpSp>
        <p:nvGrpSpPr>
          <p:cNvPr id="4" name="组合 3"/>
          <p:cNvGrpSpPr/>
          <p:nvPr/>
        </p:nvGrpSpPr>
        <p:grpSpPr>
          <a:xfrm>
            <a:off x="320513" y="920827"/>
            <a:ext cx="11594969" cy="2378555"/>
            <a:chOff x="320511" y="1366885"/>
            <a:chExt cx="9420521" cy="1932496"/>
          </a:xfrm>
        </p:grpSpPr>
        <p:sp>
          <p:nvSpPr>
            <p:cNvPr id="3" name="矩形 2"/>
            <p:cNvSpPr/>
            <p:nvPr/>
          </p:nvSpPr>
          <p:spPr>
            <a:xfrm>
              <a:off x="320511" y="1366886"/>
              <a:ext cx="2912883" cy="19324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574330" y="1366885"/>
              <a:ext cx="2912883" cy="19324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828149" y="1366885"/>
              <a:ext cx="2912883" cy="19324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0513" y="3957829"/>
            <a:ext cx="11594969" cy="2378555"/>
            <a:chOff x="320511" y="1366885"/>
            <a:chExt cx="9420521" cy="1932496"/>
          </a:xfrm>
        </p:grpSpPr>
        <p:sp>
          <p:nvSpPr>
            <p:cNvPr id="11" name="矩形 10"/>
            <p:cNvSpPr/>
            <p:nvPr/>
          </p:nvSpPr>
          <p:spPr>
            <a:xfrm>
              <a:off x="320511" y="1366886"/>
              <a:ext cx="2912883" cy="19324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574330" y="1366885"/>
              <a:ext cx="2912883" cy="19324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828149" y="1366885"/>
              <a:ext cx="2912883" cy="19324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84026" y="3277152"/>
            <a:ext cx="3077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</a:t>
            </a:r>
            <a:r>
              <a:rPr lang="zh-CN" altLang="en-US" sz="1400" dirty="0"/>
              <a:t>项目      建筑规模：</a:t>
            </a:r>
            <a:r>
              <a:rPr lang="en-US" altLang="zh-CN" sz="1400" dirty="0"/>
              <a:t>xx</a:t>
            </a:r>
            <a:r>
              <a:rPr lang="zh-CN" altLang="en-US" sz="1400" dirty="0"/>
              <a:t>万平方米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46363CE-8CBD-4213-A6F7-51264AA8BEE6}"/>
              </a:ext>
            </a:extLst>
          </p:cNvPr>
          <p:cNvSpPr txBox="1"/>
          <p:nvPr/>
        </p:nvSpPr>
        <p:spPr>
          <a:xfrm>
            <a:off x="4860726" y="3277152"/>
            <a:ext cx="3077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B</a:t>
            </a:r>
            <a:r>
              <a:rPr lang="zh-CN" altLang="en-US" sz="1400" dirty="0"/>
              <a:t>项目       建筑规模：</a:t>
            </a:r>
            <a:r>
              <a:rPr lang="en-US" altLang="zh-CN" sz="1400" dirty="0"/>
              <a:t>xx</a:t>
            </a:r>
            <a:r>
              <a:rPr lang="zh-CN" altLang="en-US" sz="1400" dirty="0"/>
              <a:t>万平方米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C63448A-9F9E-4043-B0E3-0C127DC3F9B3}"/>
              </a:ext>
            </a:extLst>
          </p:cNvPr>
          <p:cNvSpPr txBox="1"/>
          <p:nvPr/>
        </p:nvSpPr>
        <p:spPr>
          <a:xfrm>
            <a:off x="8886626" y="3277152"/>
            <a:ext cx="3077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</a:t>
            </a:r>
            <a:r>
              <a:rPr lang="zh-CN" altLang="en-US" sz="1400" dirty="0"/>
              <a:t>项目       建筑规模：</a:t>
            </a:r>
            <a:r>
              <a:rPr lang="en-US" altLang="zh-CN" sz="1400" dirty="0"/>
              <a:t>xx</a:t>
            </a:r>
            <a:r>
              <a:rPr lang="zh-CN" altLang="en-US" sz="1400" dirty="0"/>
              <a:t>万平方米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2BCF20F-5B70-4B9B-A2E1-97664EBBCE62}"/>
              </a:ext>
            </a:extLst>
          </p:cNvPr>
          <p:cNvSpPr txBox="1"/>
          <p:nvPr/>
        </p:nvSpPr>
        <p:spPr>
          <a:xfrm>
            <a:off x="784026" y="6337852"/>
            <a:ext cx="3077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D</a:t>
            </a:r>
            <a:r>
              <a:rPr lang="zh-CN" altLang="en-US" sz="1400" dirty="0"/>
              <a:t>项目       建筑规模：</a:t>
            </a:r>
            <a:r>
              <a:rPr lang="en-US" altLang="zh-CN" sz="1400" dirty="0"/>
              <a:t>xx</a:t>
            </a:r>
            <a:r>
              <a:rPr lang="zh-CN" altLang="en-US" sz="1400" dirty="0"/>
              <a:t>万平方米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DA91DBC-5811-490A-A090-80F8764CB75A}"/>
              </a:ext>
            </a:extLst>
          </p:cNvPr>
          <p:cNvSpPr txBox="1"/>
          <p:nvPr/>
        </p:nvSpPr>
        <p:spPr>
          <a:xfrm>
            <a:off x="4860726" y="6337852"/>
            <a:ext cx="3077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E</a:t>
            </a:r>
            <a:r>
              <a:rPr lang="zh-CN" altLang="en-US" sz="1400" dirty="0"/>
              <a:t>项目       建筑规模：</a:t>
            </a:r>
            <a:r>
              <a:rPr lang="en-US" altLang="zh-CN" sz="1400" dirty="0"/>
              <a:t>xx</a:t>
            </a:r>
            <a:r>
              <a:rPr lang="zh-CN" altLang="en-US" sz="1400" dirty="0"/>
              <a:t>万平方米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5353495-B1A6-4DC0-A433-6020C628FEF1}"/>
              </a:ext>
            </a:extLst>
          </p:cNvPr>
          <p:cNvSpPr txBox="1"/>
          <p:nvPr/>
        </p:nvSpPr>
        <p:spPr>
          <a:xfrm>
            <a:off x="8886626" y="6337852"/>
            <a:ext cx="3077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F</a:t>
            </a:r>
            <a:r>
              <a:rPr lang="zh-CN" altLang="en-US" sz="1400" dirty="0"/>
              <a:t>项目       建筑规模：</a:t>
            </a:r>
            <a:r>
              <a:rPr lang="en-US" altLang="zh-CN" sz="1400" dirty="0"/>
              <a:t>xx</a:t>
            </a:r>
            <a:r>
              <a:rPr lang="zh-CN" altLang="en-US" sz="1400" dirty="0"/>
              <a:t>万平方米</a:t>
            </a:r>
          </a:p>
        </p:txBody>
      </p:sp>
      <p:sp>
        <p:nvSpPr>
          <p:cNvPr id="6" name="TextBox 76">
            <a:extLst>
              <a:ext uri="{FF2B5EF4-FFF2-40B4-BE49-F238E27FC236}">
                <a16:creationId xmlns:a16="http://schemas.microsoft.com/office/drawing/2014/main" id="{30C0BB8F-B50C-2B31-7D35-00E33F012A04}"/>
              </a:ext>
            </a:extLst>
          </p:cNvPr>
          <p:cNvSpPr txBox="1"/>
          <p:nvPr/>
        </p:nvSpPr>
        <p:spPr>
          <a:xfrm>
            <a:off x="212753" y="0"/>
            <a:ext cx="3416320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algn="ctr">
              <a:lnSpc>
                <a:spcPct val="150000"/>
              </a:lnSpc>
              <a:defRPr sz="4000" b="1">
                <a:gradFill flip="none" rotWithShape="1">
                  <a:gsLst>
                    <a:gs pos="0">
                      <a:srgbClr val="159857"/>
                    </a:gs>
                    <a:gs pos="100000">
                      <a:srgbClr val="155798"/>
                    </a:gs>
                  </a:gsLst>
                  <a:lin ang="2700000" scaled="1"/>
                  <a:tileRect/>
                </a:gradFill>
                <a:latin typeface="Arial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zh-CN" altLang="en-US" sz="2800" dirty="0"/>
              <a:t>首席设计师业绩介绍</a:t>
            </a:r>
          </a:p>
        </p:txBody>
      </p:sp>
    </p:spTree>
    <p:extLst>
      <p:ext uri="{BB962C8B-B14F-4D97-AF65-F5344CB8AC3E}">
        <p14:creationId xmlns:p14="http://schemas.microsoft.com/office/powerpoint/2010/main" val="177071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45C86CD-C15A-44CC-85A5-006ACB627C5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5Wsk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OVrJK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E5Wskq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TlayS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TlayS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Tlay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TlaySnL80YFnAAAAawAAABwAAAB1bml2ZXJzYWwvbG9jYWxfc2V0dGluZ3MueG1sDcw7CsNADEXR3qsQ6p1P58JjdymDIc4ChP0IBo0UZkRIdp/pbnG44/zNSh+Uerglvp4uTLDN98NeiZ/rrR+Yaojtom5IbM40T92ovok+ENFgpbfKD2VFbhG4S25yKaiwkGhnPk/dH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OVrJKsIcj9GwBAAD3AgAAKQAAAHVuaXZlcnNhbC9za2luX2N1c3RvbWl6YXRpb25fc2V0dGluZ3MueG1sjVLbSiQxEH33K4I/MEkqt4Z2ILeWeVHRAZ+b6ezSrKaXTsRlycebdncYR0c09VR1Tp2iKqdNv8Zon1KeHse/fR6neBdyHuPPtD5DqN1ND9N8M4cUclodKvdjHKbnTfwxLbVaTbmPQz8PdkHTGqPu9SEltXKqZswwiiTz1CvkPLcVa8A1YCvmKLHt6p3EP9057ELMp1Xb1RH6sWETU5jzJg7hzxqO2W+h4w0u534YKy+tBVui7KcWx5ZAjHDJfaEaAASy3BGHi5SN1AR5zDiGYhQFCohwThpRiKQcatY1oqow3wjEJGPUFepp7UZaG0dtkdAQous0rxpbus5IjBEhBJgrXEBnMKpsqBoa1HJAcGBAFG00UYA625mOFe+8sBwp6gXGhRkDGB+Oe9ju7bkO1W+vsz/nF4Inv+AkunhrdcJc7e5pnit5Gx5/P/Q5oHG4OL+59Xf+aqu3m+ur8/++fPXwnrWYtW79qbdfAFBLAwQUAAIACABPVrJKBdmJyEoNAADVIQAAFwAAAHVuaXZlcnNhbC91bml2ZXJzYWwucG5n7Zr5V1Lr+sCp02lW81TXnEu9ea45lCen40CZE6drpQ1mTrXMvGGCqGgoYtN1SImilpaJnqyT4oCpmboRsENJHkTqOKDiUHEUBcGBEBWRu6nOvWvd9V3fP+AufmBvnuez3/0+z7vf53mf/ULusSP+OhuNNkIgEB1YgE8wBLIGBoF8g1y/FtTsaroxAZ5WJQX7e0MoXSaToLAm9mDgQQikjrBp+dy3oLwhISA0CQLRZWo+q1jIivNgOzjM5+CJy5GS4aN5tvIB1gdZ0dzqudX1Ouf16/VTvyOe3Pz997tzLujn7wxY865680855y0tXv1z7db1O3xubykzVl/5Wfr3/RtU2Okumfsi6UfFp9IHFz2PJ20P/1RMqZRSRFK3iFJKZUvdgywuVI2VrSinkSMZiuGaplGcMWjSWSc/WcVKkOl5M4QfUQ+6/IxkqNHWVGbnnzOGeak+dad4g4orjVX29XirKOysr/sqUG5DB2X84Wd6vRu/BpSa7SsJQwviKPXgrX+LE37gN0i4i8UG8HQgx0oj7SJqjjcCVoPHLVqgBVqgBVqgBVqgBVqgBVqgBVqgBVqgBVqgBVrwvwdQAnP1AkuzZfoe2ArTaLytNFuK6+9o9g53+nyn2W7c8v+Dj+F3/mjgevFbP/1++KF1KTZR9saScAm3LDAfRYlQvYIqViihKUwXvLIPOZIleWFeezNteayJoZIE8Vuc4jk/jE8jlJUVrMzfJMuPLTv8zTOeY2ZeruOvSy+vZIURqGFmmqZimmKEGs0YYuQMdtXEiAswp7rDG+MXDvUkpb2ZMxdPBMwNJXEb9WaOhIAtSvKWOEhcQy8+DFCvKF2m6UppPE/9QS+z32P21dYwrpdyKl7gRmoaSROPA5mLY4VIQxeog9OwB+IUd+C+VECA0mOGmlfeCuXVvDcxQyz6pFnGp3ckNiYoicbIVz+ZslsLafOSxywafdMx0/kD9znbs+oigOH9XMJnj+z6OBGQeHLTCU8pAmNf5uzMmMUjL7l4UGcPp45mKOJ5J8+SxXHXW7HisNHBSPtywX74cIgJGb3CNF+ZufA9ecu+krw50jRW2Nl2UtYbwwnrxqPkQMXMMUE7V9ZKkjolGirq4oAzfYAqzY63gKGzE0Web0UvJBqbqukB6VN1rEEuIe53O2X1w9hAkRu90yGQcMtq+DpgA4y51Q5WVON7gWp8F6IoNP5sqvGzRmFb67kzTeg3EhSqcUT4/lh60Ikd5NLCXY+unfYMkSf9s2a2GP/G8WkVj9nfUFHGbOWxXBiLHOfnm2Npfl3p5o2bBcKI7l5HAk9GtugIqVs3SJ7/yzeQ9/BKz1tULj6u+7Mh8aIWaYHKw4eYZJT9VxMjJ7hl+shbzzxPGP1HebFtKfXmBnRLfohc1s9+7N2es227cfv+mFYzmwO2io3kzOk0BDcNX6zwEgnTSNKHiFfERYA9f3LqaspN2msIpLlIFL59OLbdSVSQ2cdpcG60SwgVWuvD7P9x6VmK4II8ULUciCt37mSNbCyOVAzhA+o3r5XLHPff26fai2h4iIu64Sp2SnyndE0GMgjTFoBC8LdkhQ6kTR6cHVm96GF1ePjH+2hZdZBpSredus6HuMnIuHq4eSDREn3KuN0pcuciHM0d5hnCAL6DRccHQLkW8j4tVJb7k/uXdidVDwQIU5NDVi0/170cxBuLttxseEo+ECy8NtHl+/Ji764fku4XcWHBPMIh+G/YI8TQQKhuyN8E2F3o4eaaczw3WArNzz7NPPuINRjGCb202XZjifCVk7iPCY4rZwQr46R4moji8qzYH96iDN7ZcX1Nv4PZXCmWl5+MY6YX7006jWhNNGos2fOXfOHTkjx9bxvvHlmwftyNav1AUeKrG5gSgOTmdeL+fWFo1s0BOu8NRvo4spDlUeBuR2yd+22PRE7FWX8ZkAQRo+JyuajvtaZn+6VCB1/ipkqdrrpZTMHYI12ma+eFi6MSFAYewftgG+NzZx/l11c7QtKR+WLh1qZbVxyfPiyl6u8XLQFD23eKMNMUByGNAHD0I3UxtlRvji96mtXQ49DIUKumY+kKLkD/2ukdqCIs6q2dShTCANzoXnu4ApyCOhqPW2RHIXCzeVFTNNLcsow72opfwpSU98T3NgPht/jlYQYNiJIMUV2PYxcPzzrNDlJTxioyU+HYGsYSJpLwC6KJUstVyTwOC0MNmL5dRy2IEGsezdxdnjcj40LV6tQVCcNgnH0kdRQCqY4i5ZUpsZcrGrL0N4qSRKFMPpJBU6SIDrcZQb3E9orLi++v673gESCofERGJ4CZN2Sa2NiEd/LwDs7UR+0hByofFWBskd/eNWpf6nfqUfXuF6JHZHdzrNo6QLfP8Z4VI+hTn/0FaLIud0ksM7pnr/PQ4dd3FgF92LiOYqNRKW5pcn5J3wV+Hxk7yc1ckaUUYRzwRU1ZG/8qe54t6usAH0rpvp45vLjrplU0NrbzODvi0XmfspjNRuJUHuBOSItPFp83uLPGtUWqcp0yal+Q1ncPu0Ag4hTDTM7TrLG1S/3UxzipBQwjaeSBviQcY1J0VHWpr018/G5P6jLdfJqOXBj2UHYyT4/LfIiOfYL7uBZdNtkCRnMG0PV5AauLwxU4kxSdaGzqwKTUGHIFLfYyMKvKGrxfi5c7fvSXLB4TCPELg28c2BfbJclMk7XtI9YC7G5LC1u9l24nvty95xj7DKGmoHZ+2XUP0TY7ZmLHuYosDPfeANjPZF+HvUWHbqaSP+p81FPeM//tvioxPNxFL4H6Xy71Zdh79IUyXScn+nPMrz7OurkO7UUc9CtGllNq8aqB1sI3OXvQobK+Y9mP82dZXwfPSIQijFHGPPYQO9mh8JZxfpFeA3lW1nzQKncsYaI5b6Kg/PiqJ5HV0IWXes5Q5QDXmQBdWbAzwy184HgqhhpIfrZXVWD6eBa3Q0D9OnH4lgSP33HOHn46shIryzWboy1xU/qO1146ru95hjyU6fVo0rXnwqLB2Vvvau6GunC9nPLHdgiDyJm8vX2cBYVHVPnqwzqWeznCaMP2JdpUQHAtHkGasiDaYuc6rB+aqyb8+VuCHXoaPFSfuvkX4YNF5VS794zPNpw+4hKVoslGZ4cjM+S98w0f9sH7G6/S861iTHY3LIudsy9NcNOfFKPX//YIQDuKxwfKs+pMZCU7nUy2wuB6RUbwQTdd/CF81nFf4tepc/7R/LYWcDkd3Ps7+WJcifTFFbVohEAK+oO1l2CsNiskSemrIKcZYBVQrwKDxSgl/ufUO+dNbI4z169zSs7m2yLTpw4GMxOR96LR4mgwVx/VkUVT4kf32Vp2tOYf8r19Btpo/5MqXJY/Rmnbj6AWWxB74srCzJU5VnfB1ToufQfH8caUjDadgZR9zHNArMwVMhJet878uonPrHQNU10TjziwJkYIseSo249PpAr+zCFLGfMDsUKv2YtkvCyirsxrK28/m3HguLEKrcqxlstCxxdtjPLF/gdca78EL5nVGG6O7g+MgM6vJs9GGxbAi86A183NFKHcG+08KcZiRdnLf1TwvGm7AXkdIcCRvLW+zy2gQP9JyRAvKjOjChd5Sz15NBPATDzKHsQnSLERO96fGlaO7RhWogqXfjnFsKKi/p1VZ7rcp5+X6vMonzNWY7qM48JHo3Jq7YhYU2DsQYZaOTqKy/Ncd7syko0XAYiSpymCRWkqI52fHK4Tse3PG89u+7z0LF2e/KVwkJsb11eTDU6oInBiJknSXO8FOLYopVRkrvkv/Ap79iRdJUE2daOE4jJIk+jLqJW/1YQOjx1N8OzDnQqvQpiCY9FXuVLEweg1GPoQcwMSPdFBV8LQ04XRydOs4xOaEBePPSZ4AW8XYZSiL9eLwEotjvdynw8RltocSLp+viWI5uGQy4ynvLDfmFAlVSXm136EkgGCZq4040TF2/6zdPshW2f9qMus72C75eVY6tamlRUFg9FyMALqwOLlhomPruIaj4Sb/ukzOvysoqT17wae81vAXLNo43V9ZAMQUwquuZwYxCYTUxhFhDicjWUvs6ArKOrB5vydyiE0L+JhlHqJJ1nrmvoCqpo82vTtKgR6mqZ4AXpVnFbIAiRfTaPDa9VSmeBMj5srMFbSu3+4NS6Ii2oaEqKTrVoqnaRv6z+1faN3SRP9zlnJX0MvU7TQdnzZ+mQTxpBlthryzCsOCu3YxW+JG3k8vi2qwAy06WPe1P3tCs2P/9zAubuly0/wFszuo1Aa6enTGgzAB4v09+KTURU1++6ZACRq37ET7OSbDofBEm7sxOj60l8x9BjKRJDQmszcLEo0DMCtyEqReocqUKvBur6NJLGJZ5p97JcMienLLNcQqxZ7TexzNM9I1d3WAFDa0TJN1R5y9/96GyhVL8e6r/78OlDhlShgOzAu+WvEcINef8SyEKq++B/xkmP/w8//MKBU5vU8w1s5LYuj1HBrjep0lWhXdLMhDL6gYKhpi2CkDj7QdNBXtuSPvq3WechRr8qNexPsvfnqikYP8z3iQ/E+e+1fUEsDBBQAAgAIAE9WskorC8BtSgAAAGsAAAAbAAAAdW5pdmVyc2FsL3VuaXZlcnNhbC5wbmcueG1ss7GvyM1RKEstKs7Mz7NVMtQzULK34+WyKShKLctMLVeoAIoZ6RlAgJJCJSq3PDOlJAMoZGBujBDMSM1MzyixVbIwMIUL6gPNBABQSwECAAAUAAIACABOVrJKFQ6tKGQEAAAHEQAAHQAAAAAAAAABAAAAAAAAAAAAdW5pdmVyc2FsL2NvbW1vbl9tZXNzYWdlcy5sbmdQSwECAAAUAAIACABOVrJKCH4LIykDAACGDAAAJwAAAAAAAAABAAAAAACfBAAAdW5pdmVyc2FsL2ZsYXNoX3B1Ymxpc2hpbmdfc2V0dGluZ3MueG1sUEsBAgAAFAACAAgATlaySrX8CWS6AgAAVQoAACEAAAAAAAAAAQAAAAAADQgAAHVuaXZlcnNhbC9mbGFzaF9za2luX3NldHRpbmdzLnhtbFBLAQIAABQAAgAIAE5Wskoqlg9n/gIAAJcLAAAmAAAAAAAAAAEAAAAAAAYLAAB1bml2ZXJzYWwvaHRtbF9wdWJsaXNoaW5nX3NldHRpbmdzLnhtbFBLAQIAABQAAgAIAE5WskpocVKRmgEAAB8GAAAfAAAAAAAAAAEAAAAAAEgOAAB1bml2ZXJzYWwvaHRtbF9za2luX3NldHRpbmdzLmpzUEsBAgAAFAACAAgATlaySj08L9HBAAAA5QEAABoAAAAAAAAAAQAAAAAAHxAAAHVuaXZlcnNhbC9pMThuX3ByZXNldHMueG1sUEsBAgAAFAACAAgATlaySnL80YFnAAAAawAAABwAAAAAAAAAAQAAAAAAGBEAAHVuaXZlcnNhbC9sb2NhbF9zZXR0aW5ncy54bWxQSwECAAAUAAIACABElFdHI7RO+/sCAACwCAAAFAAAAAAAAAABAAAAAAC5EQAAdW5pdmVyc2FsL3BsYXllci54bWxQSwECAAAUAAIACABOVrJKsIcj9GwBAAD3AgAAKQAAAAAAAAABAAAAAADmFAAAdW5pdmVyc2FsL3NraW5fY3VzdG9taXphdGlvbl9zZXR0aW5ncy54bWxQSwECAAAUAAIACABPVrJKBdmJyEoNAADVIQAAFwAAAAAAAAAAAAAAAACZFgAAdW5pdmVyc2FsL3VuaXZlcnNhbC5wbmdQSwECAAAUAAIACABPVrJKKwvAbUoAAABrAAAAGwAAAAAAAAABAAAAAAAYJAAAdW5pdmVyc2FsL3VuaXZlcnNhbC5wbmcueG1sUEsFBgAAAAALAAsASQMAAJskAAAAAA=="/>
  <p:tag name="ISPRING_PRESENTATION_TITLE" val="005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  <p:tag name="RESOURCELIBID_ANIM" val="45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  <p:tag name="RESOURCELIBID_ANIM" val="45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SLIDE" val="306358"/>
  <p:tag name="RESOURCELIB_SLIDETYPE" val="12"/>
  <p:tag name="POCKET_APPLY_TIME" val="2019年3月14日"/>
  <p:tag name="POCKET_APPLY_TYPE" val="Slid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SLIDE" val="306358"/>
  <p:tag name="RESOURCELIB_SLIDETYPE" val="12"/>
  <p:tag name="POCKET_APPLY_TIME" val="2019年3月14日"/>
  <p:tag name="POCKET_APPLY_TYPE" val="Slid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  <p:tag name="RESOURCELIBID_ANIM" val="45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  <p:tag name="RESOURCELIBID_ANIM" val="45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SLIDE" val="306358"/>
  <p:tag name="RESOURCELIB_SLIDETYPE" val="12"/>
  <p:tag name="POCKET_APPLY_TIME" val="2019年3月14日"/>
  <p:tag name="POCKET_APPLY_TYPE" val="Slid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  <p:tag name="RESOURCELIBID_ANIM" val="45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  <p:tag name="RESOURCELIBID_ANIM" val="4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SLIDE" val="306358"/>
  <p:tag name="RESOURCELIB_SLIDETYPE" val="12"/>
  <p:tag name="POCKET_APPLY_TIME" val="2019年3月14日"/>
  <p:tag name="POCKET_APPLY_TYPE" val="Slid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  <p:tag name="RESOURCELIBID_ANIM" val="45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  <p:tag name="RESOURCELIBID_ANIM" val="4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  <p:tag name="RESOURCELIBID_ANIM" val="45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14日"/>
  <p:tag name="POCKET_APPLY_TYPE" val="Slide"/>
  <p:tag name="PA" val="v5.2.4"/>
  <p:tag name="RESOURCELIBID_ANIM" val="45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SLIDE" val="306358"/>
  <p:tag name="RESOURCELIB_SLIDETYPE" val="12"/>
  <p:tag name="POCKET_APPLY_TIME" val="2019年3月14日"/>
  <p:tag name="POCKET_APPLY_TYPE" val="Slide"/>
</p:tagLst>
</file>

<file path=ppt/theme/theme1.xml><?xml version="1.0" encoding="utf-8"?>
<a:theme xmlns:a="http://schemas.openxmlformats.org/drawingml/2006/main" name="简约背景">
  <a:themeElements>
    <a:clrScheme name="自定义 12">
      <a:dk1>
        <a:sysClr val="windowText" lastClr="000000"/>
      </a:dk1>
      <a:lt1>
        <a:sysClr val="window" lastClr="FFFFFF"/>
      </a:lt1>
      <a:dk2>
        <a:srgbClr val="3D3F42"/>
      </a:dk2>
      <a:lt2>
        <a:srgbClr val="E7E6E6"/>
      </a:lt2>
      <a:accent1>
        <a:srgbClr val="D7DCE6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1739</TotalTime>
  <Words>429</Words>
  <Application>Microsoft Office PowerPoint</Application>
  <PresentationFormat>宽屏</PresentationFormat>
  <Paragraphs>116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方正清刻本悦宋简体</vt:lpstr>
      <vt:lpstr>微软雅黑</vt:lpstr>
      <vt:lpstr>Arial</vt:lpstr>
      <vt:lpstr>Calibri</vt:lpstr>
      <vt:lpstr>Impact</vt:lpstr>
      <vt:lpstr>Times New Roman</vt:lpstr>
      <vt:lpstr>简约背景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0052</dc:title>
  <dc:creator>jinbao shi</dc:creator>
  <cp:lastModifiedBy>KF36313</cp:lastModifiedBy>
  <cp:revision>141</cp:revision>
  <dcterms:created xsi:type="dcterms:W3CDTF">2017-07-04T08:36:07Z</dcterms:created>
  <dcterms:modified xsi:type="dcterms:W3CDTF">2023-08-07T08:34:37Z</dcterms:modified>
</cp:coreProperties>
</file>